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57" r:id="rId5"/>
    <p:sldId id="259" r:id="rId6"/>
    <p:sldId id="261" r:id="rId7"/>
    <p:sldId id="264" r:id="rId8"/>
    <p:sldId id="266" r:id="rId9"/>
    <p:sldId id="268" r:id="rId10"/>
    <p:sldId id="269" r:id="rId11"/>
    <p:sldId id="270" r:id="rId12"/>
    <p:sldId id="272" r:id="rId13"/>
    <p:sldId id="273" r:id="rId14"/>
    <p:sldId id="274" r:id="rId15"/>
    <p:sldId id="275" r:id="rId16"/>
    <p:sldId id="276" r:id="rId17"/>
    <p:sldId id="277" r:id="rId18"/>
    <p:sldId id="278" r:id="rId19"/>
    <p:sldId id="279" r:id="rId20"/>
    <p:sldId id="281" r:id="rId21"/>
    <p:sldId id="280" r:id="rId22"/>
    <p:sldId id="282" r:id="rId23"/>
    <p:sldId id="283" r:id="rId24"/>
    <p:sldId id="284" r:id="rId25"/>
    <p:sldId id="290" r:id="rId26"/>
    <p:sldId id="291" r:id="rId27"/>
    <p:sldId id="292" r:id="rId28"/>
    <p:sldId id="293" r:id="rId29"/>
    <p:sldId id="294" r:id="rId30"/>
    <p:sldId id="285" r:id="rId31"/>
    <p:sldId id="286" r:id="rId32"/>
    <p:sldId id="287" r:id="rId33"/>
    <p:sldId id="288" r:id="rId34"/>
    <p:sldId id="289" r:id="rId35"/>
    <p:sldId id="295" r:id="rId36"/>
    <p:sldId id="296" r:id="rId37"/>
    <p:sldId id="260" r:id="rId3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94660"/>
  </p:normalViewPr>
  <p:slideViewPr>
    <p:cSldViewPr snapToGrid="0">
      <p:cViewPr varScale="1">
        <p:scale>
          <a:sx n="85" d="100"/>
          <a:sy n="85" d="100"/>
        </p:scale>
        <p:origin x="840"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66F82-45B1-42CC-9246-D12960F8A35C}" type="datetimeFigureOut">
              <a:rPr lang="es-CO" smtClean="0"/>
              <a:t>12/04/2024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9145-0F2C-4F8D-9E4A-C4305CE22524}" type="slidenum">
              <a:rPr lang="es-CO" smtClean="0"/>
              <a:t>‹Nº›</a:t>
            </a:fld>
            <a:endParaRPr lang="es-CO"/>
          </a:p>
        </p:txBody>
      </p:sp>
    </p:spTree>
    <p:extLst>
      <p:ext uri="{BB962C8B-B14F-4D97-AF65-F5344CB8AC3E}">
        <p14:creationId xmlns:p14="http://schemas.microsoft.com/office/powerpoint/2010/main" val="2513769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DC1D-0EE4-DBC3-A64A-8FF4897118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CB8A64D-DD43-BBD8-A109-3C446AEE2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BA6ED50-9941-DD01-AA9E-3447475DD8DC}"/>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712CC147-9BB3-84AD-75B5-A4225834B9D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555F2D-24AD-162B-0288-6811D53710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7405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3C812-0FA6-2B97-F9CC-F30515968E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869D3F-9657-38C0-29B7-C67B73D82AD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EEDEF94-A9C4-5DC5-AD82-E14D6299DD95}"/>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56A9E94B-25C7-8344-473F-9905465E4F7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CFF202B-74AE-5212-0CA6-7A19B85A0D9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2181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360B72-D8B0-153F-9DDE-B7505DB990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301A9A7-010C-C98A-C54D-1248BC7B63C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AEDCF4C-38FD-15FF-120D-F45FD4C335D4}"/>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42BCC271-D904-C8AA-1477-E87E3E426AC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AF2E7C9-D0F6-3C3B-7534-706E4310594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87531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23C71-D05B-BC7F-9E81-7B88E600E6B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5290E1-2F6C-72F3-3DD7-3A38A485993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BC30B9A-BCE6-7FA2-D2D6-D5B65EB71B02}"/>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D32E6F05-09DA-B6FF-0638-751071130A5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9FCCFA-277C-A374-BD2B-A078E1EEAB51}"/>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9898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767C4-AC61-971B-7D21-E893553544A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0EDD79C-68B4-F8E5-CFF3-8C625B4C0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6E612F-FBC2-AC95-702F-E953834AFC65}"/>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16DC62A6-D8E2-C345-A448-5961CD372A3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62D307A-B598-30CA-318E-87A59CABFDC8}"/>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400009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254A5-C21F-8F54-9021-B56D280A062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AE8398-CD0A-8D8C-DC96-8D04E4D2730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C897BF1-AE85-BD27-28AA-1A9D0F7CCB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301CD7C-B437-6DEE-7B95-6A5E11A78F52}"/>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6" name="Marcador de pie de página 5">
            <a:extLst>
              <a:ext uri="{FF2B5EF4-FFF2-40B4-BE49-F238E27FC236}">
                <a16:creationId xmlns:a16="http://schemas.microsoft.com/office/drawing/2014/main" id="{1ECCD6E6-33EC-2161-3D05-D340E2DF630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E46B2AA-52A6-A40C-2AD4-A79D46E28810}"/>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7118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D9BA3-BA74-C187-E322-6EEFF781DA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5C08DCC-31F0-A792-8D12-94D3C86BB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1AC759A-C66B-E807-DA0C-F033225851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D963AA0-B0E1-CAE2-54B1-FF41993A9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2531307-D0EF-68AB-382E-5EE1BF8ECBC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DC665BAF-3E38-8041-D145-D46B31DF6D82}"/>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8" name="Marcador de pie de página 7">
            <a:extLst>
              <a:ext uri="{FF2B5EF4-FFF2-40B4-BE49-F238E27FC236}">
                <a16:creationId xmlns:a16="http://schemas.microsoft.com/office/drawing/2014/main" id="{BD344359-4455-0844-A206-034596AA964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4B01A69-39A7-771A-DADF-D9400573995F}"/>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6901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F1BCF-B3DF-8C86-A6A3-50754B527F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173C46C-3495-ECF2-2597-257EE16FE811}"/>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4" name="Marcador de pie de página 3">
            <a:extLst>
              <a:ext uri="{FF2B5EF4-FFF2-40B4-BE49-F238E27FC236}">
                <a16:creationId xmlns:a16="http://schemas.microsoft.com/office/drawing/2014/main" id="{E8CFBFA9-3204-138B-477F-9DBEB337211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1365F55-17AA-CB01-E92B-9BBF0761507C}"/>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274592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C78914-960D-0105-9DCB-99D91DB8FB1D}"/>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3" name="Marcador de pie de página 2">
            <a:extLst>
              <a:ext uri="{FF2B5EF4-FFF2-40B4-BE49-F238E27FC236}">
                <a16:creationId xmlns:a16="http://schemas.microsoft.com/office/drawing/2014/main" id="{E3993063-5A95-9643-BFE9-679E10CCB2D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2C54ABA-F661-AA80-7087-03412AA5AF0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2714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60426-58D5-A6AB-F6AA-4E034FA569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6805DC3-79CC-C9BE-5B84-271E7763F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D8F71A8-14A9-FA86-B7EF-4937C70B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FAC6BA-48A1-BF31-DA14-1FD3C522C35A}"/>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6" name="Marcador de pie de página 5">
            <a:extLst>
              <a:ext uri="{FF2B5EF4-FFF2-40B4-BE49-F238E27FC236}">
                <a16:creationId xmlns:a16="http://schemas.microsoft.com/office/drawing/2014/main" id="{9B00894A-FE1B-54C8-3EE4-03AC3626AB0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86E739-9864-47DF-0440-B3ACD37E048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5582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C52FA-4171-208A-8A9E-949DDF6BFE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433B31A-0DC9-279D-FA7C-45FA1B184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8A5EA828-3959-7B09-525D-CD2E4BB3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0214D4-7112-62CB-6799-8F6C4769F74B}"/>
              </a:ext>
            </a:extLst>
          </p:cNvPr>
          <p:cNvSpPr>
            <a:spLocks noGrp="1"/>
          </p:cNvSpPr>
          <p:nvPr>
            <p:ph type="dt" sz="half" idx="10"/>
          </p:nvPr>
        </p:nvSpPr>
        <p:spPr/>
        <p:txBody>
          <a:bodyPr/>
          <a:lstStyle/>
          <a:p>
            <a:fld id="{53318C49-272F-4178-B99B-B198CD7FA856}" type="datetimeFigureOut">
              <a:rPr lang="es-CO" smtClean="0"/>
              <a:t>12/04/2024</a:t>
            </a:fld>
            <a:endParaRPr lang="es-CO"/>
          </a:p>
        </p:txBody>
      </p:sp>
      <p:sp>
        <p:nvSpPr>
          <p:cNvPr id="6" name="Marcador de pie de página 5">
            <a:extLst>
              <a:ext uri="{FF2B5EF4-FFF2-40B4-BE49-F238E27FC236}">
                <a16:creationId xmlns:a16="http://schemas.microsoft.com/office/drawing/2014/main" id="{3808E7AC-4159-5BA9-5E50-37297128E5C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A6CCA1-2B2A-862A-BC43-A44BA8A6FF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84697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2348FF-CB3F-64E8-7177-F20212337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8359DF3-3309-BACE-D285-AF237258D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93B5B1-48FE-7E2B-1E66-D2310CAAE8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18C49-272F-4178-B99B-B198CD7FA856}" type="datetimeFigureOut">
              <a:rPr lang="es-CO" smtClean="0"/>
              <a:t>12/04/2024</a:t>
            </a:fld>
            <a:endParaRPr lang="es-CO"/>
          </a:p>
        </p:txBody>
      </p:sp>
      <p:sp>
        <p:nvSpPr>
          <p:cNvPr id="5" name="Marcador de pie de página 4">
            <a:extLst>
              <a:ext uri="{FF2B5EF4-FFF2-40B4-BE49-F238E27FC236}">
                <a16:creationId xmlns:a16="http://schemas.microsoft.com/office/drawing/2014/main" id="{776908D9-0554-CAB8-86FF-6563C02E0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26341FD-2BA0-F5BF-208E-A4F4521F2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96346-997F-480D-80CD-FA2FCC8F7E98}" type="slidenum">
              <a:rPr lang="es-CO" smtClean="0"/>
              <a:t>‹Nº›</a:t>
            </a:fld>
            <a:endParaRPr lang="es-CO"/>
          </a:p>
        </p:txBody>
      </p:sp>
    </p:spTree>
    <p:extLst>
      <p:ext uri="{BB962C8B-B14F-4D97-AF65-F5344CB8AC3E}">
        <p14:creationId xmlns:p14="http://schemas.microsoft.com/office/powerpoint/2010/main" val="3489553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blog.hubspot.com/website/what-is-github-used-for" TargetMode="External"/><Relationship Id="rId3" Type="http://schemas.openxmlformats.org/officeDocument/2006/relationships/hyperlink" Target="https://www.techtarget.com/searchdatamanagement/definition/data-structure" TargetMode="External"/><Relationship Id="rId7" Type="http://schemas.openxmlformats.org/officeDocument/2006/relationships/hyperlink" Target="https://www.techopedia.com/definition/24735/netbeans"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verythingcomputerscience.com/discrete_mathematics/Stacks_and_Queues.html" TargetMode="External"/><Relationship Id="rId5" Type="http://schemas.openxmlformats.org/officeDocument/2006/relationships/hyperlink" Target="https://www.javatpoint.com/doubly-linked-list" TargetMode="External"/><Relationship Id="rId4" Type="http://schemas.openxmlformats.org/officeDocument/2006/relationships/hyperlink" Target="https://www.programiz.com/dsa/circular-linked-list" TargetMode="External"/><Relationship Id="rId9" Type="http://schemas.openxmlformats.org/officeDocument/2006/relationships/hyperlink" Target="https://www.betterhealth.vic.gov.au/health/servicesandsupport/confidentiality-and-privacy-in-healthcare"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netbeans.apache.org/kb/docs/java/quickstart-gui.html" TargetMode="External"/><Relationship Id="rId3" Type="http://schemas.openxmlformats.org/officeDocument/2006/relationships/hyperlink" Target="https://www2.deloitte.com/es/es/pages/technology/articles/que-es-el-desarrollo-en-espiral.html" TargetMode="External"/><Relationship Id="rId7" Type="http://schemas.openxmlformats.org/officeDocument/2006/relationships/hyperlink" Target="https://www.visual-paradigm.com/guide/uml-unified-modeling-language/uml-class-diagram-tutorial/"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acs.ase.ro/Media/Default/documents/java/ClaudiuVinte/books/ArnoldGoslingHolmes06.pdf" TargetMode="External"/><Relationship Id="rId5" Type="http://schemas.openxmlformats.org/officeDocument/2006/relationships/hyperlink" Target="https://www.oracle.com/co/tools/technologies/netbeans-ide.html" TargetMode="External"/><Relationship Id="rId4" Type="http://schemas.openxmlformats.org/officeDocument/2006/relationships/hyperlink" Target="https://www.ar-racking.com/co/blog/metodo-lifo-de-gestion-stock-que-es-y-cuando-se-utiliza/"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scm.com/book/es/v2/Inicio---Sobre-el-Control-de-Versiones-Acerca-del-Control-de-Versiones" TargetMode="External"/><Relationship Id="rId7" Type="http://schemas.openxmlformats.org/officeDocument/2006/relationships/hyperlink" Target="https://learn.microsoft.com/es-es/devops/develop/git/what-is-git"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s.wikipedia.org/w/index.php?title=Control_de_versiones&amp;oldid=152003367" TargetMode="External"/><Relationship Id="rId5" Type="http://schemas.openxmlformats.org/officeDocument/2006/relationships/hyperlink" Target="https://es.wikipedia.org/w/index.php?title=Modelo%E2%80%93vista%E2%80%93controlador&amp;oldid=138615253" TargetMode="External"/><Relationship Id="rId4" Type="http://schemas.openxmlformats.org/officeDocument/2006/relationships/hyperlink" Target="https://es.wikipedia.org/w/index.php?title=Cola_de_prioridades&amp;oldid=14547700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793A9-048A-52F6-D46A-FBEBC1137DD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865" r="1" b="1"/>
          <a:stretch/>
        </p:blipFill>
        <p:spPr>
          <a:xfrm>
            <a:off x="0" y="0"/>
            <a:ext cx="12188952" cy="6858000"/>
          </a:xfrm>
          <a:prstGeom prst="rect">
            <a:avLst/>
          </a:prstGeom>
        </p:spPr>
      </p:pic>
      <p:sp>
        <p:nvSpPr>
          <p:cNvPr id="4" name="CuadroTexto 3">
            <a:extLst>
              <a:ext uri="{FF2B5EF4-FFF2-40B4-BE49-F238E27FC236}">
                <a16:creationId xmlns:a16="http://schemas.microsoft.com/office/drawing/2014/main" id="{2BDEB935-7EFB-41E6-44B5-ACECBBFD138A}"/>
              </a:ext>
            </a:extLst>
          </p:cNvPr>
          <p:cNvSpPr txBox="1">
            <a:spLocks/>
          </p:cNvSpPr>
          <p:nvPr/>
        </p:nvSpPr>
        <p:spPr>
          <a:xfrm>
            <a:off x="902677" y="2613392"/>
            <a:ext cx="5983897" cy="1631216"/>
          </a:xfrm>
          <a:prstGeom prst="rect">
            <a:avLst/>
          </a:prstGeom>
          <a:noFill/>
        </p:spPr>
        <p:txBody>
          <a:bodyPr wrap="square" rtlCol="0">
            <a:spAutoFit/>
          </a:bodyPr>
          <a:lstStyle/>
          <a:p>
            <a:r>
              <a:rPr lang="es-ES" sz="5000" dirty="0">
                <a:solidFill>
                  <a:schemeClr val="bg1"/>
                </a:solidFill>
                <a:latin typeface="Montserrat ExtraBold" pitchFamily="2" charset="0"/>
              </a:rPr>
              <a:t>Asistente de Citas Médicas</a:t>
            </a:r>
            <a:endParaRPr lang="es-CO" sz="5000" dirty="0">
              <a:solidFill>
                <a:schemeClr val="bg1"/>
              </a:solidFill>
              <a:latin typeface="Montserrat ExtraBold" pitchFamily="2" charset="0"/>
            </a:endParaRPr>
          </a:p>
        </p:txBody>
      </p:sp>
      <p:pic>
        <p:nvPicPr>
          <p:cNvPr id="11" name="Imagen 10">
            <a:extLst>
              <a:ext uri="{FF2B5EF4-FFF2-40B4-BE49-F238E27FC236}">
                <a16:creationId xmlns:a16="http://schemas.microsoft.com/office/drawing/2014/main" id="{090D7F5A-CD4B-75ED-2F35-F527A547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02677" y="4359518"/>
            <a:ext cx="5983897" cy="49043"/>
          </a:xfrm>
          <a:prstGeom prst="rect">
            <a:avLst/>
          </a:prstGeom>
        </p:spPr>
      </p:pic>
      <p:pic>
        <p:nvPicPr>
          <p:cNvPr id="13" name="Imagen 12" descr="Logotipo&#10;&#10;Descripción generada automáticamente">
            <a:extLst>
              <a:ext uri="{FF2B5EF4-FFF2-40B4-BE49-F238E27FC236}">
                <a16:creationId xmlns:a16="http://schemas.microsoft.com/office/drawing/2014/main" id="{C0110317-5CC0-B7CC-12A9-5F07380EA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666" y="0"/>
            <a:ext cx="2288286" cy="6858000"/>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257F927D-42CF-0F74-DA23-D966928B4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369" y="369554"/>
            <a:ext cx="4052823" cy="690654"/>
          </a:xfrm>
          <a:prstGeom prst="rect">
            <a:avLst/>
          </a:prstGeom>
        </p:spPr>
      </p:pic>
      <p:pic>
        <p:nvPicPr>
          <p:cNvPr id="17" name="Imagen 16" descr="Dibujo con letras blancas&#10;&#10;Descripción generada automáticamente con confianza media">
            <a:extLst>
              <a:ext uri="{FF2B5EF4-FFF2-40B4-BE49-F238E27FC236}">
                <a16:creationId xmlns:a16="http://schemas.microsoft.com/office/drawing/2014/main" id="{4DF152E3-A853-7350-08FD-6C5E0FCDF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69" y="6418086"/>
            <a:ext cx="1240590" cy="131538"/>
          </a:xfrm>
          <a:prstGeom prst="rect">
            <a:avLst/>
          </a:prstGeom>
        </p:spPr>
      </p:pic>
      <p:pic>
        <p:nvPicPr>
          <p:cNvPr id="19" name="Imagen 18" descr="Dibujo en blanco y negro&#10;&#10;Descripción generada automáticamente con confianza media">
            <a:extLst>
              <a:ext uri="{FF2B5EF4-FFF2-40B4-BE49-F238E27FC236}">
                <a16:creationId xmlns:a16="http://schemas.microsoft.com/office/drawing/2014/main" id="{4DA478AD-A42A-60F2-D9AF-2525D131D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2507" y="322420"/>
            <a:ext cx="971285" cy="375164"/>
          </a:xfrm>
          <a:prstGeom prst="rect">
            <a:avLst/>
          </a:prstGeom>
        </p:spPr>
      </p:pic>
      <p:pic>
        <p:nvPicPr>
          <p:cNvPr id="21" name="Imagen 20" descr="Icono&#10;&#10;Descripción generada automáticamente">
            <a:extLst>
              <a:ext uri="{FF2B5EF4-FFF2-40B4-BE49-F238E27FC236}">
                <a16:creationId xmlns:a16="http://schemas.microsoft.com/office/drawing/2014/main" id="{97CC95BC-650B-BD71-96B3-E7B716B47E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6091" y="6350089"/>
            <a:ext cx="544116" cy="248678"/>
          </a:xfrm>
          <a:prstGeom prst="rect">
            <a:avLst/>
          </a:prstGeom>
        </p:spPr>
      </p:pic>
      <p:pic>
        <p:nvPicPr>
          <p:cNvPr id="22" name="Imagen 21">
            <a:extLst>
              <a:ext uri="{FF2B5EF4-FFF2-40B4-BE49-F238E27FC236}">
                <a16:creationId xmlns:a16="http://schemas.microsoft.com/office/drawing/2014/main" id="{52E94717-33B9-7A0D-B6C1-2AB0CBE8DFB3}"/>
              </a:ext>
            </a:extLst>
          </p:cNvPr>
          <p:cNvPicPr>
            <a:picLocks noChangeAspect="1"/>
          </p:cNvPicPr>
          <p:nvPr/>
        </p:nvPicPr>
        <p:blipFill>
          <a:blip r:embed="rId9"/>
          <a:stretch>
            <a:fillRect/>
          </a:stretch>
        </p:blipFill>
        <p:spPr>
          <a:xfrm>
            <a:off x="7404207" y="3734654"/>
            <a:ext cx="1886607" cy="1886607"/>
          </a:xfrm>
          <a:prstGeom prst="rect">
            <a:avLst/>
          </a:prstGeom>
        </p:spPr>
      </p:pic>
      <p:sp>
        <p:nvSpPr>
          <p:cNvPr id="23" name="CuadroTexto 22">
            <a:extLst>
              <a:ext uri="{FF2B5EF4-FFF2-40B4-BE49-F238E27FC236}">
                <a16:creationId xmlns:a16="http://schemas.microsoft.com/office/drawing/2014/main" id="{0C472E8C-4A94-21C8-D7BB-097242B7FDEF}"/>
              </a:ext>
            </a:extLst>
          </p:cNvPr>
          <p:cNvSpPr txBox="1"/>
          <p:nvPr/>
        </p:nvSpPr>
        <p:spPr>
          <a:xfrm>
            <a:off x="902677" y="4474428"/>
            <a:ext cx="5983896" cy="707886"/>
          </a:xfrm>
          <a:prstGeom prst="rect">
            <a:avLst/>
          </a:prstGeom>
          <a:noFill/>
        </p:spPr>
        <p:txBody>
          <a:bodyPr wrap="square" rtlCol="0">
            <a:spAutoFit/>
          </a:bodyPr>
          <a:lstStyle/>
          <a:p>
            <a:r>
              <a:rPr lang="es-ES" sz="2000" dirty="0">
                <a:solidFill>
                  <a:schemeClr val="bg1"/>
                </a:solidFill>
                <a:latin typeface="Montserrat" panose="00000500000000000000" pitchFamily="50" charset="0"/>
              </a:rPr>
              <a:t>Samuel Arango Diaz</a:t>
            </a:r>
          </a:p>
          <a:p>
            <a:r>
              <a:rPr lang="es-ES" sz="2000" dirty="0">
                <a:solidFill>
                  <a:schemeClr val="bg1"/>
                </a:solidFill>
                <a:latin typeface="Montserrat" panose="00000500000000000000" pitchFamily="50" charset="0"/>
              </a:rPr>
              <a:t>Jeison Steven Flórez Julio</a:t>
            </a:r>
            <a:endParaRPr lang="es-CO" sz="20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109244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416548"/>
            <a:ext cx="10515600" cy="5698675"/>
          </a:xfrm>
        </p:spPr>
        <p:txBody>
          <a:bodyPr>
            <a:noAutofit/>
          </a:bodyPr>
          <a:lstStyle/>
          <a:p>
            <a:pPr>
              <a:lnSpc>
                <a:spcPct val="107000"/>
              </a:lnSpc>
              <a:spcAft>
                <a:spcPts val="800"/>
              </a:spcAft>
              <a:buFontTx/>
              <a:buChar char="-"/>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2. Programación orientada a Eventos: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(POE) es un enfoque en el desarrollo de software donde el comportamiento del programa está dirigido por eventos que suceden en el sistema. Estos eventos pueden ser cualquier tipo de acción o suceso , como hacer clic en un botón, mover el mouse, o recibir datos de una red.</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Paradigma: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Un paradigma de programación es un conjunto de reglas y principios que guían la forma en que se escribe el código de un programa de computadora. Es como un conjunto de instrucciones que define como se deben organizar y estructurar las instrucciones de un programa para resolver un problema de manera eficiente. En otras palabras , es una metodología que proporciona un marco de trabajo para el desarrollo de software, dictando como se deben abordar los problemas y como se deben escribir las instrucciones de manera que la computadora pueda entenderlas y ejecutarlas correctamente.</a:t>
            </a: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68274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416548"/>
            <a:ext cx="10515600" cy="5698675"/>
          </a:xfrm>
        </p:spPr>
        <p:txBody>
          <a:bodyPr>
            <a:noAutofit/>
          </a:bodyPr>
          <a:lstStyle/>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a:t>
            </a: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Base de datos: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Es una herramienta para recopilar y organizar información. Las bases de datos pueden almacenar información sobre personas, productos, pedidos u otras cosas. Existen de diferentes tipos como las txt. Las bases de datos tipo txt es una de las maneras más simples de realizar una base de datos, razón por la cual todos los grandes motores de bases de datos permiten exportar las tablas de este formato, creando un archivo TXT por cada tabla de la base.</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5. Ciclo de vida del desarrollo de sistemas (SDLC):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Es aquel proceso que abarca el desarrollo de nuevo software desde la etapa de planificación inicial hasta la implementación y el mantenimiento a largo plazo. Es una herramienta de mapeo que ayuda a los desarrolladores de software a medida que crean un nuevo software</a:t>
            </a: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3789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416548"/>
            <a:ext cx="10515600" cy="5698675"/>
          </a:xfrm>
        </p:spPr>
        <p:txBody>
          <a:bodyPr>
            <a:noAutofit/>
          </a:bodyPr>
          <a:lstStyle/>
          <a:p>
            <a:pPr>
              <a:lnSpc>
                <a:spcPct val="107000"/>
              </a:lnSpc>
              <a:spcAft>
                <a:spcPts val="800"/>
              </a:spcAft>
              <a:buFontTx/>
              <a:buChar char="-"/>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6. Estructuras de Datos: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La estructura de Datos se refiere a la forma en que los datos se organizan, almacenan y manipulan en un sistema informático para facilitar su acceso y utilización de manera eficiente. En términos más simples, se trata de la organización de la información de manera que sea fácil de manejar procesar por parte de un programa o sistema. Las estructuras de datos pueden incluir arreglos, listas, pilas, colas, árboles, entre otros, cada uno diseñado para un propósito para un propósito especifico y con operaciones definidas para manipular los datos de manera adecuada.</a:t>
            </a: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7. Experiencia del usuario (UX):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refiere a la percepción y las emociones que experimentan los usuarios al interactuar con el Asistente de Citas Médicas. Un buen diseño UX es fundamental para que el sistema sea fácil de usar,, intuitivo y agradable para los usuarios.</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6738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416548"/>
            <a:ext cx="10515600" cy="5698675"/>
          </a:xfrm>
        </p:spPr>
        <p:txBody>
          <a:bodyPr>
            <a:noAutofit/>
          </a:bodyPr>
          <a:lstStyle/>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8. Listas enlazadas: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Generan un vínculo entre una lista de elementos importantes de un programa. Organizan el orden de la información dentro del sistema cuando se ejecuta un programa de gestión de información. </a:t>
            </a: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9. Lista doblemente Enlazada: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Lista enlazada por la que puedes tanto avanzar como retroceder. Cada nodo de la lista replicada tiene dos referencias, una al siguiente nodo y otra al anterior, además del campo de datos. Se utiliza un enlace a la derecha para avanzar por la lista. Otros enlaces a la izquierda se utilizan para regresar a la lista. </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10. Seguridad de los datos: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Es la protección de los datos del Asistente de Citas Médicas contra errores, daños o accesos no autorizados. </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11. Manejo de datos: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Es el conjunto de prácticas y procesos que se utilizan para gestionar los datos del Asistente de Citas Médicas.</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4379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tecnológico</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506076"/>
            <a:ext cx="10515600" cy="4289600"/>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1. Lenguaje de programación: </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Java: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implementará Java como lenguaje principal para el desarrollo del sistema de Gestión de Citas Médicas – SALUDPLUS. Java ofrece una amplia adopción en el ámbito empresarial y proporciona una plataforma robusta y escalable para el desarrollo de aplicaciones. </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2. Diseño de Interfaces: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Figma: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utilizará Figma para el diseño de las interfaces graficas de usuario (GUI) . Esta herramienta permite crear prototipos interactivos y diseños de alta calidad, facilitando la comunicación visual entre el equipo.</a:t>
            </a: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43066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378315"/>
            <a:ext cx="10515600" cy="5736909"/>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Entorno de Desarrollo Integrado (IDE)</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NeatBeans: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El proyecto se desarrollará y desplegará en el IDE NeatBeans. NeatBeans es un IDE popular y confiable para el desarrollo de aplicaciones Java, que ofrece diversas herramientas para la edición de código, depuración y pruebas. </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 Control de versiones:</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Git: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empleará Git como el sistema de control de versiones para rastrear de forma precisa y administrar los cambios en el código. Git permite crear ramificaciones y mantener un historial de desarrollo confiable, facilitando la colaboración entre los miembros del equipo. </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31844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Metodología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506076"/>
            <a:ext cx="10515600" cy="4289600"/>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empleo para el desarrollo del sistema la metodología de espiral. Esta metodología se fundamenta en una planificación meticulosa del proyecto, la identificación y evaluación exhaustiva de riesgos, un enfoque iterativo de desarrollo y una evaluación continua.</a:t>
            </a: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Permitiendo la minimización eficiente de los errores. Avanzando en tareas que solo se llevara a cabo si se completa con eficiencia cumpliendo con las expectativas establecidas.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890414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12" name="Imagen 11" descr="Modelo espiral: historia, características, etapas, ejemplo">
            <a:extLst>
              <a:ext uri="{FF2B5EF4-FFF2-40B4-BE49-F238E27FC236}">
                <a16:creationId xmlns:a16="http://schemas.microsoft.com/office/drawing/2014/main" id="{2A0BD74E-2848-1559-6616-B3CA959188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2136" y="756054"/>
            <a:ext cx="7693299" cy="5165407"/>
          </a:xfrm>
          <a:prstGeom prst="rect">
            <a:avLst/>
          </a:prstGeom>
          <a:noFill/>
          <a:ln>
            <a:noFill/>
          </a:ln>
        </p:spPr>
      </p:pic>
    </p:spTree>
    <p:extLst>
      <p:ext uri="{BB962C8B-B14F-4D97-AF65-F5344CB8AC3E}">
        <p14:creationId xmlns:p14="http://schemas.microsoft.com/office/powerpoint/2010/main" val="105559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Resultados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80"/>
            <a:ext cx="10515600" cy="2837324"/>
          </a:xfrm>
        </p:spPr>
        <p:txBody>
          <a:bodyPr>
            <a:noAutofit/>
          </a:bodyPr>
          <a:lstStyle/>
          <a:p>
            <a:pPr marL="457200" indent="-457200">
              <a:lnSpc>
                <a:spcPct val="107000"/>
              </a:lnSpc>
              <a:spcAft>
                <a:spcPts val="800"/>
              </a:spcAft>
              <a:buAutoNum type="arabicPeriod"/>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Optimización de la eficiencia Operativa,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 operador encargado de coordinar el flujo de pacientes ha conducido a una significativa reducción en el tiempo de espera para la atención de pagos de citas y otros servicios, como autorizaciones, exámenes o consultas médicas especializadas. Este enfoque ha agilizado el proceso, permitiendo una transición fluida entre las distintas áreas de atención.</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90659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293941"/>
            <a:ext cx="10515600" cy="5494860"/>
          </a:xfrm>
        </p:spPr>
        <p:txBody>
          <a:bodyPr>
            <a:noAutofit/>
          </a:bodyPr>
          <a:lstStyle/>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2. Experiencia y funcionalidad de la mano,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implemento una actualización integral en la visualización y diseño del programa, adaptándolo para ofrecer una experiencia suave y altamente compatible con las necesidades que demandan hoy en el mercado. Esta mejora no solo ha aumentado la satisfacción del usuario, sino que también nos posiciona competitivamente en el mercado de asistentes de citas médicas, generando opiniones positivas entre nuestros clientes.</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591226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 Teams&#10;&#10;Descripción generada automáticamente">
            <a:extLst>
              <a:ext uri="{FF2B5EF4-FFF2-40B4-BE49-F238E27FC236}">
                <a16:creationId xmlns:a16="http://schemas.microsoft.com/office/drawing/2014/main" id="{AF9EBC7C-68A6-B9C6-3240-278783B21EC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ítulo 1">
            <a:extLst>
              <a:ext uri="{FF2B5EF4-FFF2-40B4-BE49-F238E27FC236}">
                <a16:creationId xmlns:a16="http://schemas.microsoft.com/office/drawing/2014/main" id="{8BA20775-853D-0545-A725-082B37A2C146}"/>
              </a:ext>
            </a:extLst>
          </p:cNvPr>
          <p:cNvSpPr>
            <a:spLocks noGrp="1"/>
          </p:cNvSpPr>
          <p:nvPr>
            <p:ph type="title"/>
          </p:nvPr>
        </p:nvSpPr>
        <p:spPr>
          <a:xfrm>
            <a:off x="838200" y="1175447"/>
            <a:ext cx="7655351" cy="785327"/>
          </a:xfrm>
        </p:spPr>
        <p:txBody>
          <a:bodyPr>
            <a:normAutofit/>
          </a:bodyPr>
          <a:lstStyle/>
          <a:p>
            <a:r>
              <a:rPr lang="es-CO" sz="3600" dirty="0">
                <a:solidFill>
                  <a:schemeClr val="accent1">
                    <a:lumMod val="50000"/>
                  </a:schemeClr>
                </a:solidFill>
                <a:latin typeface="Montserrat ExtraBold" pitchFamily="2" charset="0"/>
              </a:rPr>
              <a:t>Agenda</a:t>
            </a:r>
          </a:p>
        </p:txBody>
      </p:sp>
      <p:sp>
        <p:nvSpPr>
          <p:cNvPr id="3" name="Marcador de contenido 2">
            <a:extLst>
              <a:ext uri="{FF2B5EF4-FFF2-40B4-BE49-F238E27FC236}">
                <a16:creationId xmlns:a16="http://schemas.microsoft.com/office/drawing/2014/main" id="{B5FD4C37-1980-904F-A568-8215280AFA2E}"/>
              </a:ext>
            </a:extLst>
          </p:cNvPr>
          <p:cNvSpPr>
            <a:spLocks noGrp="1"/>
          </p:cNvSpPr>
          <p:nvPr>
            <p:ph idx="1"/>
          </p:nvPr>
        </p:nvSpPr>
        <p:spPr>
          <a:xfrm>
            <a:off x="838201" y="1960775"/>
            <a:ext cx="10285428" cy="3921552"/>
          </a:xfrm>
        </p:spPr>
        <p:txBody>
          <a:bodyPr>
            <a:normAutofit fontScale="85000" lnSpcReduction="20000"/>
          </a:bodyPr>
          <a:lstStyle/>
          <a:p>
            <a:pPr marL="0" indent="0">
              <a:buNone/>
            </a:pPr>
            <a:r>
              <a:rPr lang="es-CO" sz="2400" dirty="0">
                <a:solidFill>
                  <a:schemeClr val="bg2">
                    <a:lumMod val="25000"/>
                  </a:schemeClr>
                </a:solidFill>
                <a:latin typeface="Montserrat regular" pitchFamily="2" charset="0"/>
              </a:rPr>
              <a:t>1. Introducción ………………………………………………………………………………………………………………………………….</a:t>
            </a:r>
          </a:p>
          <a:p>
            <a:pPr marL="0" indent="0">
              <a:buNone/>
            </a:pPr>
            <a:r>
              <a:rPr lang="es-CO" sz="2400" dirty="0">
                <a:solidFill>
                  <a:schemeClr val="bg2">
                    <a:lumMod val="25000"/>
                  </a:schemeClr>
                </a:solidFill>
                <a:latin typeface="Montserrat regular" pitchFamily="2" charset="0"/>
              </a:rPr>
              <a:t>2. Situación Problema …………………………………………………………………………………………………………………..</a:t>
            </a:r>
          </a:p>
          <a:p>
            <a:pPr marL="0" indent="0">
              <a:buNone/>
            </a:pPr>
            <a:r>
              <a:rPr lang="es-CO" sz="2400" dirty="0">
                <a:solidFill>
                  <a:schemeClr val="bg2">
                    <a:lumMod val="25000"/>
                  </a:schemeClr>
                </a:solidFill>
                <a:latin typeface="Montserrat regular" pitchFamily="2" charset="0"/>
              </a:rPr>
              <a:t>3. Justificación ………………………………………………………………………………………………………………………………….</a:t>
            </a:r>
          </a:p>
          <a:p>
            <a:pPr marL="0" indent="0">
              <a:buNone/>
            </a:pPr>
            <a:r>
              <a:rPr lang="es-CO" sz="2400" dirty="0">
                <a:solidFill>
                  <a:schemeClr val="bg2">
                    <a:lumMod val="25000"/>
                  </a:schemeClr>
                </a:solidFill>
                <a:latin typeface="Montserrat regular" pitchFamily="2" charset="0"/>
              </a:rPr>
              <a:t>4. Objetivo General ………………………………………………………………………………………………………………………..</a:t>
            </a:r>
          </a:p>
          <a:p>
            <a:pPr marL="0" indent="0">
              <a:buNone/>
            </a:pPr>
            <a:r>
              <a:rPr lang="es-CO" sz="2400" dirty="0">
                <a:solidFill>
                  <a:schemeClr val="bg2">
                    <a:lumMod val="25000"/>
                  </a:schemeClr>
                </a:solidFill>
                <a:latin typeface="Montserrat regular" pitchFamily="2" charset="0"/>
              </a:rPr>
              <a:t>    4.1 Objetivos Específicos ………………………………………………………………………………………………………….</a:t>
            </a:r>
          </a:p>
          <a:p>
            <a:pPr marL="0" indent="0">
              <a:buNone/>
            </a:pPr>
            <a:r>
              <a:rPr lang="es-CO" sz="2400" dirty="0">
                <a:solidFill>
                  <a:schemeClr val="bg2">
                    <a:lumMod val="25000"/>
                  </a:schemeClr>
                </a:solidFill>
                <a:latin typeface="Montserrat regular" pitchFamily="2" charset="0"/>
              </a:rPr>
              <a:t>5. Marco Conceptual ……………………………………………………………………………………………………………………..</a:t>
            </a:r>
          </a:p>
          <a:p>
            <a:pPr marL="0" indent="0">
              <a:buNone/>
            </a:pPr>
            <a:r>
              <a:rPr lang="es-CO" sz="2400" dirty="0">
                <a:solidFill>
                  <a:schemeClr val="bg2">
                    <a:lumMod val="25000"/>
                  </a:schemeClr>
                </a:solidFill>
                <a:latin typeface="Montserrat regular" pitchFamily="2" charset="0"/>
              </a:rPr>
              <a:t>6. Marco Tecnológico ……………………………………………………………………………………………………………………</a:t>
            </a:r>
          </a:p>
          <a:p>
            <a:pPr marL="0" indent="0">
              <a:buNone/>
            </a:pPr>
            <a:r>
              <a:rPr lang="es-CO" sz="2400" dirty="0">
                <a:solidFill>
                  <a:schemeClr val="bg2">
                    <a:lumMod val="25000"/>
                  </a:schemeClr>
                </a:solidFill>
                <a:latin typeface="Montserrat regular" pitchFamily="2" charset="0"/>
              </a:rPr>
              <a:t>7. Metodología …………………………………………………………………………………………………………………………………</a:t>
            </a:r>
          </a:p>
          <a:p>
            <a:pPr marL="0" indent="0">
              <a:buNone/>
            </a:pPr>
            <a:r>
              <a:rPr lang="es-CO" sz="2400" dirty="0">
                <a:solidFill>
                  <a:schemeClr val="bg2">
                    <a:lumMod val="25000"/>
                  </a:schemeClr>
                </a:solidFill>
                <a:latin typeface="Montserrat regular" pitchFamily="2" charset="0"/>
              </a:rPr>
              <a:t>8. Resultados ……………………………………………………………………………………………………………………………………</a:t>
            </a:r>
          </a:p>
          <a:p>
            <a:pPr marL="0" indent="0">
              <a:buNone/>
            </a:pPr>
            <a:r>
              <a:rPr lang="es-CO" sz="2400" dirty="0">
                <a:solidFill>
                  <a:schemeClr val="bg2">
                    <a:lumMod val="25000"/>
                  </a:schemeClr>
                </a:solidFill>
                <a:latin typeface="Montserrat regular" pitchFamily="2" charset="0"/>
              </a:rPr>
              <a:t>9. Conclusiones ……………………………………………………………………………………………………………………………….</a:t>
            </a:r>
          </a:p>
          <a:p>
            <a:pPr marL="0" indent="0">
              <a:buNone/>
            </a:pPr>
            <a:r>
              <a:rPr lang="es-CO" sz="2400" dirty="0">
                <a:solidFill>
                  <a:schemeClr val="bg2">
                    <a:lumMod val="25000"/>
                  </a:schemeClr>
                </a:solidFill>
                <a:latin typeface="Montserrat regular" pitchFamily="2" charset="0"/>
              </a:rPr>
              <a:t>10. Referencias …………………………………………………………………………………………………………………………………</a:t>
            </a:r>
          </a:p>
        </p:txBody>
      </p:sp>
    </p:spTree>
    <p:extLst>
      <p:ext uri="{BB962C8B-B14F-4D97-AF65-F5344CB8AC3E}">
        <p14:creationId xmlns:p14="http://schemas.microsoft.com/office/powerpoint/2010/main" val="2924021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787745"/>
            <a:ext cx="10515600" cy="4289600"/>
          </a:xfrm>
        </p:spPr>
        <p:txBody>
          <a:bodyPr>
            <a:noAutofit/>
          </a:bodyPr>
          <a:lstStyle/>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Cancelación efectiva,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Nuestro sistema ha sido diseñado para gestionar cancelaciones de manera eficiente sin necesidad de un operador y conforme a las necesidades del cliente. Se ha implementado un proceso completo que permite reembolsar el 80% del costo de la cita en caso de cancelación, y en el caso de citas no pagadas, estas son eliminadas del sistema de gestión de información, proporcionando al cliente un comprobante de cancelación para su referencia.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760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787745"/>
            <a:ext cx="10515600" cy="4289600"/>
          </a:xfrm>
        </p:spPr>
        <p:txBody>
          <a:bodyPr>
            <a:noAutofit/>
          </a:bodyPr>
          <a:lstStyle/>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 Integración de datos en la historia clínica: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Los análisis de datos de cada usuario se reflejan de manera integral en su historia clínica, la cual se genera automáticamente al registrarse con nosotros y agendar su primera Cita. Esta integración proporciona un panorama completo de la salud, movimientos, citas y demás del paciente, permitiendo una atención más personalizada y eficiente en futuras consultas.</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666523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descr="Interfaz de usuario gráfica, Tabla&#10;&#10;Descripción generada automáticamente">
            <a:extLst>
              <a:ext uri="{FF2B5EF4-FFF2-40B4-BE49-F238E27FC236}">
                <a16:creationId xmlns:a16="http://schemas.microsoft.com/office/drawing/2014/main" id="{01B0358D-7717-7D24-0B41-821EF2C67A2E}"/>
              </a:ext>
            </a:extLst>
          </p:cNvPr>
          <p:cNvPicPr>
            <a:picLocks noChangeAspect="1"/>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1126324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3" name="Imagen 2">
            <a:extLst>
              <a:ext uri="{FF2B5EF4-FFF2-40B4-BE49-F238E27FC236}">
                <a16:creationId xmlns:a16="http://schemas.microsoft.com/office/drawing/2014/main" id="{967976FE-9163-35B9-A170-061587599AFF}"/>
              </a:ext>
            </a:extLst>
          </p:cNvPr>
          <p:cNvPicPr>
            <a:picLocks noChangeAspect="1"/>
          </p:cNvPicPr>
          <p:nvPr/>
        </p:nvPicPr>
        <p:blipFill>
          <a:blip r:embed="rId3"/>
          <a:stretch>
            <a:fillRect/>
          </a:stretch>
        </p:blipFill>
        <p:spPr>
          <a:xfrm>
            <a:off x="0" y="267305"/>
            <a:ext cx="12192000" cy="6323390"/>
          </a:xfrm>
          <a:prstGeom prst="rect">
            <a:avLst/>
          </a:prstGeom>
        </p:spPr>
      </p:pic>
    </p:spTree>
    <p:extLst>
      <p:ext uri="{BB962C8B-B14F-4D97-AF65-F5344CB8AC3E}">
        <p14:creationId xmlns:p14="http://schemas.microsoft.com/office/powerpoint/2010/main" val="4103444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 name="Imagen 1">
            <a:extLst>
              <a:ext uri="{FF2B5EF4-FFF2-40B4-BE49-F238E27FC236}">
                <a16:creationId xmlns:a16="http://schemas.microsoft.com/office/drawing/2014/main" id="{9689C3ED-D19A-6E56-6947-DF684946B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11" y="56985"/>
            <a:ext cx="6630316" cy="6464891"/>
          </a:xfrm>
          <a:prstGeom prst="rect">
            <a:avLst/>
          </a:prstGeom>
        </p:spPr>
      </p:pic>
    </p:spTree>
    <p:extLst>
      <p:ext uri="{BB962C8B-B14F-4D97-AF65-F5344CB8AC3E}">
        <p14:creationId xmlns:p14="http://schemas.microsoft.com/office/powerpoint/2010/main" val="583472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 name="Imagen 3">
            <a:extLst>
              <a:ext uri="{FF2B5EF4-FFF2-40B4-BE49-F238E27FC236}">
                <a16:creationId xmlns:a16="http://schemas.microsoft.com/office/drawing/2014/main" id="{BBEDED2B-95E7-852F-A52B-F3BDDEF70CCF}"/>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4092970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8" name="Imagen 7" descr="Tabla&#10;&#10;Descripción generada automáticamente con confianza media">
            <a:extLst>
              <a:ext uri="{FF2B5EF4-FFF2-40B4-BE49-F238E27FC236}">
                <a16:creationId xmlns:a16="http://schemas.microsoft.com/office/drawing/2014/main" id="{A0DF3B35-2A5D-5B91-8FFF-2D345999C60C}"/>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06693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Conclusiones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concentración en la Eficiencia y modularidad en manipulación de datos: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una lista doblemente enlazada para gestionar las citas médicas ha permitido una manipulación eficiente de los datos, especialmente en la eliminación de citas del medio. Este enfoque modular proporciona flexibilidad para realizar operaciones como ordenamiento y filtrado en las citas antes y después de la eliminación, lo que aumenta la eficiencia y la capacidad de mantenimiento del sistema.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39721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Uso de estructuras de datos adecuadas: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elección de estructuras de datos como colas, pilas, listas sencillas, lista doblemente enlazada fueron algunas de las estructuras implementadas para manejar las autorizaciones y las citas médicas respectivamente para la manipulación de datos de forma sólida, precisa y adecuada para cada situación. Estas estructuras permiten un acceso rápido y eficiente a los datos, lo que mejora el rendimiento, estabilidad y la escalabilidad del sistema.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19460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79"/>
            <a:ext cx="10515600" cy="3453025"/>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Aplicación del paradigma de programación orientada a objetos (OOP):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El diseño del sistema sigue los principios de la programación orientada a objetos, con la creación de clases como Cita o clases con parámetros que hacía posible la manipulación de datos y métodos que operan sobre ellas. Esto promueve la reutilización del código, con más modularidad y la facilidad de mantenimiento, lo que resulta en un sistema más robusto y flexible.</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64414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Introducción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rmAutofit fontScale="92500" lnSpcReduction="20000"/>
          </a:bodyPr>
          <a:lstStyle/>
          <a:p>
            <a:pPr marL="0" indent="0">
              <a:buNone/>
            </a:pPr>
            <a:r>
              <a:rPr lang="es-ES" b="0" i="0" dirty="0">
                <a:solidFill>
                  <a:schemeClr val="tx1">
                    <a:lumMod val="75000"/>
                    <a:lumOff val="25000"/>
                  </a:schemeClr>
                </a:solidFill>
                <a:effectLst/>
                <a:highlight>
                  <a:srgbClr val="FFFFFF"/>
                </a:highlight>
                <a:latin typeface="Arial" panose="020B0604020202020204" pitchFamily="34" charset="0"/>
                <a:cs typeface="Arial" panose="020B0604020202020204" pitchFamily="34" charset="0"/>
              </a:rPr>
              <a:t>El desarrollo del sistema de "Asistente de Citas Médicas" para un centro de salud privado en Bucaramanga, Colombia, surge como respuesta a la imperiosa necesidad de optimizar la gestión médica en un entorno donde la eficiencia y la calidad de atención son fundamentales. Este proyecto aborda una serie de desafíos que enfrenta el centro de salud, incluyendo largas esperas y citas tardías para los pacientes, así como la necesidad de mejorar la seguridad y confidencialidad de la información médica.</a:t>
            </a:r>
          </a:p>
          <a:p>
            <a:pPr marL="0" indent="0">
              <a:buNone/>
            </a:pPr>
            <a:r>
              <a:rPr lang="es-ES" b="0" i="0" dirty="0">
                <a:solidFill>
                  <a:schemeClr val="tx1">
                    <a:lumMod val="75000"/>
                    <a:lumOff val="25000"/>
                  </a:schemeClr>
                </a:solidFill>
                <a:effectLst/>
                <a:highlight>
                  <a:srgbClr val="FFFFFF"/>
                </a:highlight>
                <a:latin typeface="Söhne"/>
              </a:rPr>
              <a:t>La problemática se analizará detalladamente, identificando los principales obstáculos que afectan la eficiencia y la calidad del servicio. La justificación del proyecto se fundamenta en la mejora de la experiencia del paciente y la garantía de una atención médica precisa y oportuna.</a:t>
            </a:r>
            <a:endParaRPr lang="es-MX"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11505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79"/>
            <a:ext cx="10515600" cy="3453025"/>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importancia de la persistencia de la información de forma adecuada: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El sistema es capaz de leer y escribir datos desde y hacia archivos de texto, lo que facilita la persistencia de los datos y su intercambio con otros sistemas. Además, el uso de excepciones controladas garantiza un manejo adecuado de posibles errores durante la lectura y escritura de archivos. </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54760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Bibliografía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p:txBody>
          <a:bodyPr>
            <a:normAutofit fontScale="70000" lnSpcReduction="20000"/>
          </a:bodyPr>
          <a:lstStyle/>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Loshin, D., &amp; Lewis, S. (2021, marzo 9).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are Data Structures? - Definition from Whatis.com</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Data Management; TechTarget.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https://www.techtarget.com/searchdatamanagement/definition/data-structure</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Programiz.com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Circular linked list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https://www.programiz.com/dsa/circular-linked-list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Www.javatpoint.com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Doubly Linked List - javatpoint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https://www.javatpoint.com/doubly-linked-list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Everythingcomputerscience.com (Sin fecha).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Stacks and queues</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https://everythingcomputerscience.com/discrete_mathematics/Stacks_and_Queues.html</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Techopedia.com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https://www.techopedia.com/definition/24735/netbeans</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Juviler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J. (2024, </a:t>
            </a: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enero</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is GitHub? (and what is it used for?)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HubSpot.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 </a:t>
            </a:r>
            <a:r>
              <a:rPr lang="en-US"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https://blog.hubspot.com/website/what-is-github-used-for</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Clr>
                <a:srgbClr val="000000"/>
              </a:buClr>
              <a:buNone/>
            </a:pPr>
            <a:r>
              <a:rPr lang="es-CO" sz="1800" u="none" strike="noStrike"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Departamento de Salud y Servicios Humanos. (s.f.). Confidencialidad y privacidad en la asistencia sanitaria. Canal Mejor Salud.</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Bef>
                <a:spcPts val="1200"/>
              </a:spcBef>
              <a:spcAft>
                <a:spcPts val="1200"/>
              </a:spcAft>
              <a:buNone/>
            </a:pPr>
            <a:r>
              <a:rPr lang="es-CO" sz="1800" u="sng" dirty="0">
                <a:solidFill>
                  <a:srgbClr val="1155CC"/>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https://www.betterhealth.vic.gov.au/health/servicesandsupport/confidentiality-and-privacy-in-healthcare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200"/>
              </a:spcBef>
              <a:spcAft>
                <a:spcPts val="1200"/>
              </a:spcAft>
              <a:buClr>
                <a:srgbClr val="000000"/>
              </a:buClr>
              <a:buNone/>
            </a:pPr>
            <a:r>
              <a:rPr lang="es-CO"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SYDLE. (s. f.). Post title | SYDLE.</a:t>
            </a:r>
            <a:r>
              <a:rPr lang="en-US"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https://www.sydle.com/blog/billing-rules-6400e02757aff34f9e0a3155</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Tree>
    <p:extLst>
      <p:ext uri="{BB962C8B-B14F-4D97-AF65-F5344CB8AC3E}">
        <p14:creationId xmlns:p14="http://schemas.microsoft.com/office/powerpoint/2010/main" val="2223016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indent="0" algn="just">
              <a:lnSpc>
                <a:spcPct val="107000"/>
              </a:lnSpc>
              <a:spcBef>
                <a:spcPts val="1200"/>
              </a:spcBef>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Deloitte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Qué es el desarrollo en espiral</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Deloitte.com.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3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https://www2.deloitte.com/es/es/pages/technology/articles/que-es-el-desarrollo-en-espiral.html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Ar-racking.com (2019, julio 26).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Método LIFO de Gestión Stock: Qué es y cuando se utiliza</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https://www.ar-racking.com/co/blog/metodo-lifo-de-gestion-stock-que-es-y-cuando-se-utiliza/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Oracle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 IDE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Oracle.com.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https://www.oracle.com/co/tools/technologies/netbeans-ide.html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Arnold, K., Gosling, J., &amp; Holmes, D. (Sin fecha).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300" i="1"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javaTM</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programming language, fourth edition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Ase.ro. Recuperado el 29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https://www.acs.ase.ro/Media/Default/documents/java/ClaudiuVinte/books/ArnoldGoslingHolmes06.pdf</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Dershem</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 L., McFall, R. L., &amp;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Uti</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N. (2002).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Animation of Java linked lists</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Proceedings of the 33rd SIGCSE technical symposium on Computer science education.</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DigitalOcean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agosto</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Abstract class in java</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Data Management; </a:t>
            </a:r>
            <a:r>
              <a:rPr lang="es-CO"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TechTarget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[se quitó una URL no válida]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Visual-paradigm.com.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https://www.visual-paradigm.com/guide/uml-unified-modeling-language/uml-class-diagram-tutorial/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Lucidchart</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Recuperado el 3 de septiembre de 2023, de https://www.lucidchart.com/pages/uml-class-diagram</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NetBeans, A. (s/f). Designing a Swing GUI in NetBeans IDE.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Apache.org.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https://netbeans.apache.org/kb/docs/java/quickstart-gui.html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319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lvl="0" indent="0">
              <a:lnSpc>
                <a:spcPct val="107000"/>
              </a:lnSpc>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Home</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About Version Control-About Version Control. Software Freedom conservancy.</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https://git-scm.com/book/es/v2/</a:t>
            </a:r>
            <a:r>
              <a:rPr lang="en-US" sz="14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Inicio</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---Sobre-el-Control-de-Versiones-Acerca-del-Control-de-Versiones</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Verhas, P. (2018). Java projects -second edition (2a ed.). </a:t>
            </a: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Packt Publishing.</a:t>
            </a:r>
            <a:endParaRPr lang="es-CO" sz="14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Cola de prioridades.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https://es.wikipedia.org/w/index.php?title=Cola_de_prioridades&amp;oldid=145477000</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Modelo–vista–controlador.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https://es.wikipedia.org/w/index.php?title=Modelo%E2%80%93vista%E2%80%93controlador&amp;oldid=138615253</a:t>
            </a:r>
            <a:endParaRPr lang="es-CO" sz="1400" u="sng"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u="sng" dirty="0">
              <a:solidFill>
                <a:srgbClr val="0D0D0D"/>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Control de </a:t>
            </a:r>
            <a:r>
              <a:rPr lang="en-US" sz="14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versiones</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Wikipedia, The Free Encyclopedia.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https://es.wikipedia.org/w/index.php?title=Control_de_versiones&amp;oldid=152003367</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¿Qué es Git? (s/f). Microsoft.com. Recuperado el 3 de septiembre de 2023, de</a:t>
            </a: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https://learn.microsoft.com/es-es/devops/develop/git/what-is-git</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200"/>
              </a:spcBef>
              <a:spcAft>
                <a:spcPts val="800"/>
              </a:spcAft>
              <a:buClr>
                <a:srgbClr val="000000"/>
              </a:buClr>
              <a:buNone/>
            </a:pP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096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7F819CB1-3B09-4DDE-9ACF-56DFBB274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 y="857"/>
            <a:ext cx="12192000" cy="6857143"/>
          </a:xfrm>
          <a:prstGeom prst="rect">
            <a:avLst/>
          </a:prstGeom>
        </p:spPr>
      </p:pic>
      <p:pic>
        <p:nvPicPr>
          <p:cNvPr id="19" name="Imagen 18">
            <a:extLst>
              <a:ext uri="{FF2B5EF4-FFF2-40B4-BE49-F238E27FC236}">
                <a16:creationId xmlns:a16="http://schemas.microsoft.com/office/drawing/2014/main" id="{50AA7484-1348-4EE7-92DF-748447CC5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91" y="4285"/>
            <a:ext cx="11251963" cy="6328438"/>
          </a:xfrm>
          <a:prstGeom prst="rect">
            <a:avLst/>
          </a:prstGeom>
        </p:spPr>
      </p:pic>
      <p:pic>
        <p:nvPicPr>
          <p:cNvPr id="9" name="Imagen 8">
            <a:extLst>
              <a:ext uri="{FF2B5EF4-FFF2-40B4-BE49-F238E27FC236}">
                <a16:creationId xmlns:a16="http://schemas.microsoft.com/office/drawing/2014/main" id="{455B0DF7-3DC2-478A-8E6D-2E1C03A5199D}"/>
              </a:ext>
            </a:extLst>
          </p:cNvPr>
          <p:cNvPicPr>
            <a:picLocks noChangeAspect="1"/>
          </p:cNvPicPr>
          <p:nvPr/>
        </p:nvPicPr>
        <p:blipFill>
          <a:blip r:embed="rId4"/>
          <a:stretch>
            <a:fillRect/>
          </a:stretch>
        </p:blipFill>
        <p:spPr>
          <a:xfrm>
            <a:off x="2538512" y="3093003"/>
            <a:ext cx="1886607" cy="1886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7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Situación Problema</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rmAutofit fontScale="92500" lnSpcReduction="10000"/>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En la localidad de Bucaramanga, se identifica la necesidad de implementar un sistema de gestión de pacientes en un centro de salud privado. Enfocándose en dicha necesidad, es importante establecer este nuevo centro que permita a los residentes de la localidad gestionar sus citas y exámenes de manera eficiente.</a:t>
            </a:r>
          </a:p>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Uno de los principales problemas que pueden surgir en una EPS (Entidades Promotoras de Salud) es la dificultad para manejar adecuadamente el sistema de gestión de citas y exámenes médicos, tanto para el personal como para los pacientes al agendar, programar o cancelar citas y exámenes de distintas especialidades.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5634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Justificación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rmAutofit fontScale="85000" lnSpcReduction="20000"/>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El desarrollo del proyecto busca como propósito mejorar la eficiencia y competitividad en el sector de la salud. La automatización del proceso de toma de citas, autorizaciones y registro de exámenes contribuirá a una expansión en el sistema, mejorando los procesos internos del centro de salud y la experiencia de los usuarios, lo que se traducirá en una mayor satisfacción del cliente. Además, el sistema será escalable para hacer frente al crecimiento de la demanda y futuras expansiones.</a:t>
            </a:r>
          </a:p>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La automatización de dicho sistema de asistente de citas y exámenes médicos permitirá una atención más eficiente, mejorando significativamente la experiencia del usuario/paciente. Al eliminar las largas filas y el tedioso proceso de agendamiento manual, el sistema proporcionara una forma mas conveniente para que los pacientes accedan a la atención medicas que necesitan.</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05704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 General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Autofit/>
          </a:bodyPr>
          <a:lstStyle/>
          <a:p>
            <a:pPr marL="0" indent="0">
              <a:lnSpc>
                <a:spcPct val="107000"/>
              </a:lnSpc>
              <a:spcAft>
                <a:spcPts val="800"/>
              </a:spcAft>
              <a:buNone/>
            </a:pPr>
            <a:r>
              <a:rPr lang="es-CO" sz="2400" dirty="0">
                <a:solidFill>
                  <a:schemeClr val="bg2">
                    <a:lumMod val="25000"/>
                  </a:schemeClr>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Desarrollar un sistema de gestión de pacientes para el sistema de Asistente de Citas Médicas ubicado en la ciudad de Bucaramanga. Utilizando la metodología en espiral mediante el lenguaje de programación Java, implementando el beneficio de las estructuras de datos y empleando archivos de texto (.txt) para el almacenamiento de datos según las funcionalidades requeridas. El propósito es automatizar el proceso de agendamiento de citas, autorización de exámenes, registro y atención al usuario en el entorno de salud, abarcando diversas especialidades médicas, con exámenes realizados por personal debidamente calificado.</a:t>
            </a: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9227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Objetivos Específicos</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501429"/>
            <a:ext cx="10515600" cy="4797511"/>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Definir indicadores de calidad para el proceso de agendamiento de citas. Establecer las métricas para evaluar la calidad del proceso de agendamiento donde permitirá identificar áreas de suma importancia y garantizar una atención óptima para los pacientes. </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Diseñar una interfaz visualmente cómoda para los usuarios del sistema de gestión de citas médicas. </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Desarrollar un prototipo funcional del sistema, centrándose en los requerimientos definidos por el cliente. </a:t>
            </a:r>
          </a:p>
          <a:p>
            <a:pPr>
              <a:lnSpc>
                <a:spcPct val="107000"/>
              </a:lnSpc>
              <a:spcAft>
                <a:spcPts val="800"/>
              </a:spcAft>
              <a:buFontTx/>
              <a:buChar char="-"/>
            </a:pP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45189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966643"/>
            <a:ext cx="10515600" cy="4051878"/>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Evaluar el funcionamiento integral del sistema para asegurar el cumplimiento de los requisitos acordados con el cliente y satisfacer las necesidades del centro de salud. </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Optimizar la gestión de citas y registros médicos mediante el desarrollo de implementación de sistemas de gestión de citas y registros. </a:t>
            </a:r>
          </a:p>
          <a:p>
            <a:pPr>
              <a:lnSpc>
                <a:spcPct val="107000"/>
              </a:lnSpc>
              <a:spcAft>
                <a:spcPts val="800"/>
              </a:spcAft>
              <a:buFontTx/>
              <a:buChar char="-"/>
            </a:pP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Evaluar el funcionamiento integral del sistema para asegurar el cumplimiento de los requisitos acordados con el cliente y satisfacer las necesidades del centro de salud.</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Garantizar la claridad y precisión en la accesibilidad a los servicios.</a:t>
            </a:r>
          </a:p>
          <a:p>
            <a:pPr>
              <a:lnSpc>
                <a:spcPct val="107000"/>
              </a:lnSpc>
              <a:spcAft>
                <a:spcPts val="800"/>
              </a:spcAft>
              <a:buFontTx/>
              <a:buChar char="-"/>
            </a:pP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7906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conceptual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4289600"/>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El presente marco conceptual proporciona una base fundamental para comprender los elementos clave relacionados con el funcionamiento y los desafíos inherentes. Mediante esta estructura, se pueden identificar áreas de mejora, diseñar estrategias para aumentar la eficiencia y mejorar el proceso de agendamiento de citas y asignación de exámenes médicos yendo de la mano con la satisfacción del cliente.</a:t>
            </a: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1. Eficiencia Operativa: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Es la capacidad del agendamiento para utilizar de manera efectiva sus recursos y de esta manera, reducir tiempos de espera y optimización de procesos para la correspondiente mejora de la productividad.</a:t>
            </a: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372055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 id="{F53DD0AF-50EA-441D-80D6-0EB2E71BBAFC}" vid="{10C691C7-FBFD-4FDD-9BA6-357C3331CE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0AE48D7EEC5A3C4EABF05D8A804227DE" ma:contentTypeVersion="2" ma:contentTypeDescription="Crear nuevo documento." ma:contentTypeScope="" ma:versionID="f0e5df5cf04dbc34f0f75932e48c8c20">
  <xsd:schema xmlns:xsd="http://www.w3.org/2001/XMLSchema" xmlns:xs="http://www.w3.org/2001/XMLSchema" xmlns:p="http://schemas.microsoft.com/office/2006/metadata/properties" xmlns:ns2="9dd8cca9-faa3-4bad-aefe-fb67763650cb" targetNamespace="http://schemas.microsoft.com/office/2006/metadata/properties" ma:root="true" ma:fieldsID="1b246b91bdb7b8148e3f29936f7e58d6" ns2:_="">
    <xsd:import namespace="9dd8cca9-faa3-4bad-aefe-fb67763650c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8cca9-faa3-4bad-aefe-fb67763650cb"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13CF8D-31F0-4436-A1E3-99FFBA61BD0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09BE7D8-182D-42CC-BB75-10C62E4A2DEA}">
  <ds:schemaRefs>
    <ds:schemaRef ds:uri="http://schemas.microsoft.com/sharepoint/v3/contenttype/forms"/>
  </ds:schemaRefs>
</ds:datastoreItem>
</file>

<file path=customXml/itemProps3.xml><?xml version="1.0" encoding="utf-8"?>
<ds:datastoreItem xmlns:ds="http://schemas.openxmlformats.org/officeDocument/2006/customXml" ds:itemID="{844D4FFA-5001-4FA4-83EE-6FB32593BD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8cca9-faa3-4bad-aefe-fb67763650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UPB 2024</Template>
  <TotalTime>656</TotalTime>
  <Words>3165</Words>
  <Application>Microsoft Office PowerPoint</Application>
  <PresentationFormat>Panorámica</PresentationFormat>
  <Paragraphs>105</Paragraphs>
  <Slides>34</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34</vt:i4>
      </vt:variant>
    </vt:vector>
  </HeadingPairs>
  <TitlesOfParts>
    <vt:vector size="43" baseType="lpstr">
      <vt:lpstr>Arial</vt:lpstr>
      <vt:lpstr>Calibri</vt:lpstr>
      <vt:lpstr>Calibri Light</vt:lpstr>
      <vt:lpstr>Montserrat</vt:lpstr>
      <vt:lpstr>Montserrat ExtraBold</vt:lpstr>
      <vt:lpstr>Montserrat regular</vt:lpstr>
      <vt:lpstr>Söhne</vt:lpstr>
      <vt:lpstr>Times New Roman</vt:lpstr>
      <vt:lpstr>Tema de Office</vt:lpstr>
      <vt:lpstr>Presentación de PowerPoint</vt:lpstr>
      <vt:lpstr>Agenda</vt:lpstr>
      <vt:lpstr>Introducción</vt:lpstr>
      <vt:lpstr>Situación Problema</vt:lpstr>
      <vt:lpstr>Justificación</vt:lpstr>
      <vt:lpstr>Objetivo General</vt:lpstr>
      <vt:lpstr>Objetivos Específicos</vt:lpstr>
      <vt:lpstr>Presentación de PowerPoint</vt:lpstr>
      <vt:lpstr>Marco conceptual</vt:lpstr>
      <vt:lpstr>Presentación de PowerPoint</vt:lpstr>
      <vt:lpstr>Presentación de PowerPoint</vt:lpstr>
      <vt:lpstr>Presentación de PowerPoint</vt:lpstr>
      <vt:lpstr>Presentación de PowerPoint</vt:lpstr>
      <vt:lpstr>Marco tecnológico</vt:lpstr>
      <vt:lpstr>Presentación de PowerPoint</vt:lpstr>
      <vt:lpstr>Metodología </vt:lpstr>
      <vt:lpstr>Presentación de PowerPoint</vt:lpstr>
      <vt:lpstr>Resultados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 </vt:lpstr>
      <vt:lpstr>Presentación de PowerPoint</vt:lpstr>
      <vt:lpstr>Presentación de PowerPoint</vt:lpstr>
      <vt:lpstr>Presentación de PowerPoint</vt:lpstr>
      <vt:lpstr>Bibliografía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Samuel Arango Diaz</dc:creator>
  <cp:lastModifiedBy>Jeison Steven Florez Julio</cp:lastModifiedBy>
  <cp:revision>4</cp:revision>
  <dcterms:created xsi:type="dcterms:W3CDTF">2024-04-11T12:34:25Z</dcterms:created>
  <dcterms:modified xsi:type="dcterms:W3CDTF">2024-04-12T16:31:23Z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0x0101000AE48D7EEC5A3C4EABF05D8A804227DE</vt:lpwstr>
  </property>
</Properties>
</file>